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4" r:id="rId2"/>
    <p:sldId id="488" r:id="rId3"/>
    <p:sldId id="532" r:id="rId4"/>
    <p:sldId id="256" r:id="rId5"/>
    <p:sldId id="257" r:id="rId6"/>
    <p:sldId id="261" r:id="rId7"/>
    <p:sldId id="535" r:id="rId8"/>
    <p:sldId id="536" r:id="rId9"/>
    <p:sldId id="262" r:id="rId10"/>
    <p:sldId id="263" r:id="rId11"/>
    <p:sldId id="533" r:id="rId12"/>
    <p:sldId id="537" r:id="rId13"/>
    <p:sldId id="534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sele.goller" initials="g" lastIdx="14" clrIdx="0"/>
  <p:cmAuthor id="1" name="Ligia Rodrigues" initials="LR" lastIdx="12" clrIdx="1">
    <p:extLst>
      <p:ext uri="{19B8F6BF-5375-455C-9EA6-DF929625EA0E}">
        <p15:presenceInfo xmlns:p15="http://schemas.microsoft.com/office/powerpoint/2012/main" userId="ae11ebe6013cf81f" providerId="Windows Live"/>
      </p:ext>
    </p:extLst>
  </p:cmAuthor>
  <p:cmAuthor id="2" name="Cristiane Tavares" initials="CT" lastIdx="44" clrIdx="2">
    <p:extLst>
      <p:ext uri="{19B8F6BF-5375-455C-9EA6-DF929625EA0E}">
        <p15:presenceInfo xmlns:p15="http://schemas.microsoft.com/office/powerpoint/2012/main" userId="aa634b98167a2843" providerId="Windows Live"/>
      </p:ext>
    </p:extLst>
  </p:cmAuthor>
  <p:cmAuthor id="3" name="Renata Grinfeld" initials="RG" lastIdx="20" clrIdx="3"/>
  <p:cmAuthor id="4" name="Marina Rodrigues" initials="MR" lastIdx="8" clrIdx="4">
    <p:extLst>
      <p:ext uri="{19B8F6BF-5375-455C-9EA6-DF929625EA0E}">
        <p15:presenceInfo xmlns:p15="http://schemas.microsoft.com/office/powerpoint/2012/main" userId="e192b9bb3b5af7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  <a:srgbClr val="FFC50D"/>
    <a:srgbClr val="F5AE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27" autoAdjust="0"/>
    <p:restoredTop sz="94660"/>
  </p:normalViewPr>
  <p:slideViewPr>
    <p:cSldViewPr snapToGrid="0">
      <p:cViewPr varScale="1">
        <p:scale>
          <a:sx n="63" d="100"/>
          <a:sy n="63" d="100"/>
        </p:scale>
        <p:origin x="57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Rodrigues" userId="e192b9bb3b5af78e" providerId="LiveId" clId="{11EC0151-34CD-4CEA-B780-EF6761EAA3FA}"/>
    <pc:docChg chg="modSld">
      <pc:chgData name="Marina Rodrigues" userId="e192b9bb3b5af78e" providerId="LiveId" clId="{11EC0151-34CD-4CEA-B780-EF6761EAA3FA}" dt="2020-05-20T15:04:00.489" v="52" actId="6549"/>
      <pc:docMkLst>
        <pc:docMk/>
      </pc:docMkLst>
      <pc:sldChg chg="modSp mod">
        <pc:chgData name="Marina Rodrigues" userId="e192b9bb3b5af78e" providerId="LiveId" clId="{11EC0151-34CD-4CEA-B780-EF6761EAA3FA}" dt="2020-05-20T15:04:00.489" v="52" actId="6549"/>
        <pc:sldMkLst>
          <pc:docMk/>
          <pc:sldMk cId="670111453" sldId="494"/>
        </pc:sldMkLst>
        <pc:spChg chg="mod">
          <ac:chgData name="Marina Rodrigues" userId="e192b9bb3b5af78e" providerId="LiveId" clId="{11EC0151-34CD-4CEA-B780-EF6761EAA3FA}" dt="2020-05-20T15:04:00.489" v="52" actId="6549"/>
          <ac:spMkLst>
            <pc:docMk/>
            <pc:sldMk cId="670111453" sldId="494"/>
            <ac:spMk id="10" creationId="{FF66E076-7D8D-4767-A27F-AF72DBAFDD2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B9DF-E97A-44E5-8CC0-94E7B506AEFB}" type="datetimeFigureOut">
              <a:rPr lang="pt-BR" smtClean="0"/>
              <a:pPr/>
              <a:t>20/05/2020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9BD-904D-43F9-BF20-F5C1A1A7D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13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B9DF-E97A-44E5-8CC0-94E7B506AEFB}" type="datetimeFigureOut">
              <a:rPr lang="pt-BR" smtClean="0"/>
              <a:pPr/>
              <a:t>20/05/2020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9BD-904D-43F9-BF20-F5C1A1A7D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25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B9DF-E97A-44E5-8CC0-94E7B506AEFB}" type="datetimeFigureOut">
              <a:rPr lang="pt-BR" smtClean="0"/>
              <a:pPr/>
              <a:t>20/05/2020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9BD-904D-43F9-BF20-F5C1A1A7D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35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B9DF-E97A-44E5-8CC0-94E7B506AEFB}" type="datetimeFigureOut">
              <a:rPr lang="pt-BR" smtClean="0"/>
              <a:pPr/>
              <a:t>20/05/2020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9BD-904D-43F9-BF20-F5C1A1A7D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625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B9DF-E97A-44E5-8CC0-94E7B506AEFB}" type="datetimeFigureOut">
              <a:rPr lang="pt-BR" smtClean="0"/>
              <a:pPr/>
              <a:t>20/05/2020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9BD-904D-43F9-BF20-F5C1A1A7D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86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B9DF-E97A-44E5-8CC0-94E7B506AEFB}" type="datetimeFigureOut">
              <a:rPr lang="pt-BR" smtClean="0"/>
              <a:pPr/>
              <a:t>20/05/2020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9BD-904D-43F9-BF20-F5C1A1A7D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01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B9DF-E97A-44E5-8CC0-94E7B506AEFB}" type="datetimeFigureOut">
              <a:rPr lang="pt-BR" smtClean="0"/>
              <a:pPr/>
              <a:t>20/05/2020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9BD-904D-43F9-BF20-F5C1A1A7D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020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B9DF-E97A-44E5-8CC0-94E7B506AEFB}" type="datetimeFigureOut">
              <a:rPr lang="pt-BR" smtClean="0"/>
              <a:pPr/>
              <a:t>20/05/2020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9BD-904D-43F9-BF20-F5C1A1A7D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07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B9DF-E97A-44E5-8CC0-94E7B506AEFB}" type="datetimeFigureOut">
              <a:rPr lang="pt-BR" smtClean="0"/>
              <a:pPr/>
              <a:t>20/05/2020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9BD-904D-43F9-BF20-F5C1A1A7D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54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B9DF-E97A-44E5-8CC0-94E7B506AEFB}" type="datetimeFigureOut">
              <a:rPr lang="pt-BR" smtClean="0"/>
              <a:pPr/>
              <a:t>20/05/2020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9BD-904D-43F9-BF20-F5C1A1A7D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470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B9DF-E97A-44E5-8CC0-94E7B506AEFB}" type="datetimeFigureOut">
              <a:rPr lang="pt-BR" smtClean="0"/>
              <a:pPr/>
              <a:t>20/05/2020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9BD-904D-43F9-BF20-F5C1A1A7D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01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EB9DF-E97A-44E5-8CC0-94E7B506AEFB}" type="datetimeFigureOut">
              <a:rPr lang="pt-BR" smtClean="0"/>
              <a:pPr/>
              <a:t>20/05/2020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809BD-904D-43F9-BF20-F5C1A1A7D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87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66E076-7D8D-4767-A27F-AF72DBAFD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821" y="2009553"/>
            <a:ext cx="4207323" cy="35080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ctr"/>
            <a:r>
              <a:rPr lang="en-US" sz="3000" b="1" dirty="0"/>
              <a:t> </a:t>
            </a:r>
            <a:br>
              <a:rPr lang="en-US" sz="3000" b="1" dirty="0"/>
            </a:br>
            <a:br>
              <a:rPr lang="en-US" sz="3000" b="1" dirty="0"/>
            </a:br>
            <a:r>
              <a:rPr lang="en-US" sz="3000" b="1" dirty="0">
                <a:latin typeface="Candara" panose="020E0502030303020204" pitchFamily="34" charset="0"/>
              </a:rPr>
              <a:t>MYRA INDICA: </a:t>
            </a:r>
            <a:br>
              <a:rPr lang="en-US" sz="3000" dirty="0">
                <a:latin typeface="Candara" panose="020E0502030303020204" pitchFamily="34" charset="0"/>
              </a:rPr>
            </a:br>
            <a:r>
              <a:rPr lang="en-US" sz="3000" b="1" dirty="0" err="1">
                <a:latin typeface="Candara" panose="020E0502030303020204" pitchFamily="34" charset="0"/>
              </a:rPr>
              <a:t>livros</a:t>
            </a:r>
            <a:r>
              <a:rPr lang="en-US" sz="3000" b="1" dirty="0">
                <a:latin typeface="Candara" panose="020E0502030303020204" pitchFamily="34" charset="0"/>
              </a:rPr>
              <a:t> de </a:t>
            </a:r>
            <a:r>
              <a:rPr lang="en-US" sz="3000" b="1" dirty="0" err="1">
                <a:latin typeface="Candara" panose="020E0502030303020204" pitchFamily="34" charset="0"/>
              </a:rPr>
              <a:t>não-ficção</a:t>
            </a:r>
            <a:br>
              <a:rPr lang="en-US" sz="3000" b="1" dirty="0">
                <a:latin typeface="Candara" panose="020E0502030303020204" pitchFamily="34" charset="0"/>
              </a:rPr>
            </a:br>
            <a:br>
              <a:rPr lang="en-US" sz="3000" dirty="0">
                <a:solidFill>
                  <a:srgbClr val="C00000"/>
                </a:solidFill>
                <a:latin typeface="Candara" panose="020E0502030303020204" pitchFamily="34" charset="0"/>
              </a:rPr>
            </a:br>
            <a:r>
              <a:rPr lang="en-US" sz="2400" b="1" dirty="0" err="1">
                <a:solidFill>
                  <a:srgbClr val="C00000"/>
                </a:solidFill>
                <a:latin typeface="Candara" panose="020E0502030303020204" pitchFamily="34" charset="0"/>
              </a:rPr>
              <a:t>Encontros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ndara" panose="020E0502030303020204" pitchFamily="34" charset="0"/>
              </a:rPr>
              <a:t>Virtuais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ndara" panose="020E0502030303020204" pitchFamily="34" charset="0"/>
              </a:rPr>
              <a:t>Exclusivo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 para </a:t>
            </a:r>
            <a:r>
              <a:rPr lang="en-US" sz="2400" b="1" dirty="0" err="1">
                <a:solidFill>
                  <a:srgbClr val="C00000"/>
                </a:solidFill>
                <a:latin typeface="Candara" panose="020E0502030303020204" pitchFamily="34" charset="0"/>
              </a:rPr>
              <a:t>Voluntários</a:t>
            </a:r>
            <a:b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19 e 21/05/2020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4DCF96E3-FFEB-4896-909C-39E57AA2C9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t="16812" r="12504" b="43639"/>
          <a:stretch/>
        </p:blipFill>
        <p:spPr>
          <a:xfrm>
            <a:off x="5897110" y="1435395"/>
            <a:ext cx="5547725" cy="3678865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7CF0BF6-AC61-4C04-96D6-E93F8785C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63434" y="-56515"/>
            <a:ext cx="767408" cy="110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0111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tapete&#10;&#10;Descrição gerada automaticamente">
            <a:extLst>
              <a:ext uri="{FF2B5EF4-FFF2-40B4-BE49-F238E27FC236}">
                <a16:creationId xmlns:a16="http://schemas.microsoft.com/office/drawing/2014/main" id="{58187CDB-A548-4CC3-80EC-8492DFCA3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9224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4FF025-C1E3-48FA-B790-3E273E92D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4592" y="0"/>
            <a:ext cx="767408" cy="110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CFE0734-B4A7-4C23-8050-F2F6436A5943}"/>
              </a:ext>
            </a:extLst>
          </p:cNvPr>
          <p:cNvSpPr txBox="1"/>
          <p:nvPr/>
        </p:nvSpPr>
        <p:spPr>
          <a:xfrm>
            <a:off x="5629275" y="457199"/>
            <a:ext cx="542925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Candara" panose="020E0502030303020204" pitchFamily="34" charset="0"/>
            </a:endParaRPr>
          </a:p>
          <a:p>
            <a:pPr marL="285750" indent="-285750">
              <a:buFontTx/>
              <a:buChar char="-"/>
            </a:pPr>
            <a:endParaRPr lang="pt-BR" dirty="0">
              <a:latin typeface="Candara" panose="020E0502030303020204" pitchFamily="34" charset="0"/>
            </a:endParaRPr>
          </a:p>
          <a:p>
            <a:pPr marL="285750" indent="-285750">
              <a:buFontTx/>
              <a:buChar char="-"/>
            </a:pPr>
            <a:endParaRPr lang="pt-BR" dirty="0">
              <a:latin typeface="Candara" panose="020E0502030303020204" pitchFamily="34" charset="0"/>
            </a:endParaRPr>
          </a:p>
          <a:p>
            <a:endParaRPr lang="pt-BR" dirty="0">
              <a:latin typeface="Candara" panose="020E0502030303020204" pitchFamily="34" charset="0"/>
            </a:endParaRPr>
          </a:p>
          <a:p>
            <a:endParaRPr lang="pt-BR" dirty="0">
              <a:latin typeface="Candara" panose="020E0502030303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2000" dirty="0">
                <a:latin typeface="Candara" panose="020E0502030303020204" pitchFamily="34" charset="0"/>
              </a:rPr>
              <a:t>Relatos de infância e dos quintais de crianças das 5 regiões brasileiras</a:t>
            </a:r>
          </a:p>
          <a:p>
            <a:endParaRPr lang="pt-BR" sz="2000" dirty="0">
              <a:latin typeface="Candara" panose="020E0502030303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2000" dirty="0">
                <a:latin typeface="Candara" panose="020E0502030303020204" pitchFamily="34" charset="0"/>
              </a:rPr>
              <a:t>Textos instrucionais ensinando brincadeiras e como fazer brinquedos</a:t>
            </a:r>
          </a:p>
          <a:p>
            <a:endParaRPr lang="pt-BR" sz="2000" dirty="0">
              <a:latin typeface="Candara" panose="020E0502030303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2000" dirty="0">
                <a:latin typeface="Candara" panose="020E0502030303020204" pitchFamily="34" charset="0"/>
              </a:rPr>
              <a:t>Fotos com legendas </a:t>
            </a:r>
          </a:p>
          <a:p>
            <a:endParaRPr lang="pt-BR" sz="2000" dirty="0">
              <a:latin typeface="Candara" panose="020E0502030303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2000" dirty="0">
                <a:latin typeface="Candara" panose="020E0502030303020204" pitchFamily="34" charset="0"/>
              </a:rPr>
              <a:t>Ilustrações de mapas mostrando o percurso feito pelas autoras para conhecer cada uma das regiões</a:t>
            </a:r>
          </a:p>
          <a:p>
            <a:endParaRPr lang="pt-BR" sz="2000" dirty="0">
              <a:latin typeface="Candara" panose="020E0502030303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2000" dirty="0">
                <a:latin typeface="Candara" panose="020E0502030303020204" pitchFamily="34" charset="0"/>
              </a:rPr>
              <a:t>QR </a:t>
            </a:r>
            <a:r>
              <a:rPr lang="pt-BR" sz="2000" dirty="0" err="1">
                <a:latin typeface="Candara" panose="020E0502030303020204" pitchFamily="34" charset="0"/>
              </a:rPr>
              <a:t>code</a:t>
            </a:r>
            <a:r>
              <a:rPr lang="pt-BR" sz="2000" dirty="0">
                <a:latin typeface="Candara" panose="020E0502030303020204" pitchFamily="34" charset="0"/>
              </a:rPr>
              <a:t> com vídeos das crianças brincando em seus quintais originais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A89171C-F11E-44AA-9597-87F3EF9D9EDE}"/>
              </a:ext>
            </a:extLst>
          </p:cNvPr>
          <p:cNvSpPr txBox="1"/>
          <p:nvPr/>
        </p:nvSpPr>
        <p:spPr>
          <a:xfrm>
            <a:off x="5429250" y="361950"/>
            <a:ext cx="5995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latin typeface="Candara" panose="020E0502030303020204" pitchFamily="34" charset="0"/>
              </a:rPr>
              <a:t>LÁ NO MEU QUINTAL </a:t>
            </a:r>
            <a:r>
              <a:rPr lang="pt-BR" b="1" dirty="0">
                <a:latin typeface="Candara" panose="020E0502030303020204" pitchFamily="34" charset="0"/>
              </a:rPr>
              <a:t>– O brincar de meninas e meninos de Norte a Sul </a:t>
            </a:r>
          </a:p>
          <a:p>
            <a:r>
              <a:rPr lang="pt-BR" b="1" dirty="0">
                <a:latin typeface="Candara" panose="020E0502030303020204" pitchFamily="34" charset="0"/>
              </a:rPr>
              <a:t>[Gabriela Romeu e Marlene </a:t>
            </a:r>
            <a:r>
              <a:rPr lang="pt-BR" b="1" dirty="0" err="1">
                <a:latin typeface="Candara" panose="020E0502030303020204" pitchFamily="34" charset="0"/>
              </a:rPr>
              <a:t>Peret</a:t>
            </a:r>
            <a:r>
              <a:rPr lang="pt-BR" b="1" dirty="0">
                <a:latin typeface="Candara" panose="020E0502030303020204" pitchFamily="34" charset="0"/>
              </a:rPr>
              <a:t>, Ed. </a:t>
            </a:r>
            <a:r>
              <a:rPr lang="pt-BR" b="1" dirty="0" err="1">
                <a:latin typeface="Candara" panose="020E0502030303020204" pitchFamily="34" charset="0"/>
              </a:rPr>
              <a:t>Peirópolis</a:t>
            </a:r>
            <a:r>
              <a:rPr lang="pt-BR" b="1" dirty="0">
                <a:latin typeface="Candara" panose="020E0502030303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61520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1FAAE25-FD8B-4250-9131-833FB079F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0"/>
            <a:ext cx="10426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23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014F257-1E79-48AC-A621-903F96ABD4A3}"/>
              </a:ext>
            </a:extLst>
          </p:cNvPr>
          <p:cNvSpPr txBox="1"/>
          <p:nvPr/>
        </p:nvSpPr>
        <p:spPr>
          <a:xfrm>
            <a:off x="523875" y="533400"/>
            <a:ext cx="1098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PARA COMEÇAR A LEITURA DESTE LIVRO NA SESSÃO MYRA: O ÍNDICE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FAAE25-FD8B-4250-9131-833FB079F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31" y="1189912"/>
            <a:ext cx="8617337" cy="566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63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3D37B7C-209C-4D87-90EF-9C2C38E9885F}"/>
              </a:ext>
            </a:extLst>
          </p:cNvPr>
          <p:cNvSpPr txBox="1"/>
          <p:nvPr/>
        </p:nvSpPr>
        <p:spPr>
          <a:xfrm>
            <a:off x="542925" y="361949"/>
            <a:ext cx="11268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ndara" panose="020E0502030303020204" pitchFamily="34" charset="0"/>
              </a:rPr>
              <a:t>VÁRIAS POSSIBILIDADES DE LEITURA</a:t>
            </a:r>
          </a:p>
        </p:txBody>
      </p:sp>
      <p:pic>
        <p:nvPicPr>
          <p:cNvPr id="5" name="Imagem 4" descr="Uma imagem contendo jovem, menino, segurando, em pé&#10;&#10;Descrição gerada automaticamente">
            <a:extLst>
              <a:ext uri="{FF2B5EF4-FFF2-40B4-BE49-F238E27FC236}">
                <a16:creationId xmlns:a16="http://schemas.microsoft.com/office/drawing/2014/main" id="{6DF30427-F27F-4598-8018-9915A9594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919"/>
            <a:ext cx="4188735" cy="2755157"/>
          </a:xfrm>
          <a:prstGeom prst="rect">
            <a:avLst/>
          </a:prstGeom>
        </p:spPr>
      </p:pic>
      <p:pic>
        <p:nvPicPr>
          <p:cNvPr id="7" name="Imagem 6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686F0A6A-6305-4C80-8CC6-306366BAD7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83" y="4239633"/>
            <a:ext cx="3962916" cy="2606624"/>
          </a:xfrm>
          <a:prstGeom prst="rect">
            <a:avLst/>
          </a:prstGeom>
        </p:spPr>
      </p:pic>
      <p:pic>
        <p:nvPicPr>
          <p:cNvPr id="9" name="Imagem 8" descr="Uma imagem contendo homem, foto, água, natação&#10;&#10;Descrição gerada automaticamente">
            <a:extLst>
              <a:ext uri="{FF2B5EF4-FFF2-40B4-BE49-F238E27FC236}">
                <a16:creationId xmlns:a16="http://schemas.microsoft.com/office/drawing/2014/main" id="{1D0AAD73-6D76-4687-B070-B71B96A637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200" y="1103324"/>
            <a:ext cx="3962916" cy="2606624"/>
          </a:xfrm>
          <a:prstGeom prst="rect">
            <a:avLst/>
          </a:prstGeom>
        </p:spPr>
      </p:pic>
      <p:pic>
        <p:nvPicPr>
          <p:cNvPr id="13" name="Imagem 12" descr="Uma imagem contendo texto&#10;&#10;Descrição gerada automaticamente">
            <a:extLst>
              <a:ext uri="{FF2B5EF4-FFF2-40B4-BE49-F238E27FC236}">
                <a16:creationId xmlns:a16="http://schemas.microsoft.com/office/drawing/2014/main" id="{6308C43B-CE71-436E-8DCE-3E8415D276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502" y="1103324"/>
            <a:ext cx="4078251" cy="2682486"/>
          </a:xfrm>
          <a:prstGeom prst="rect">
            <a:avLst/>
          </a:prstGeom>
        </p:spPr>
      </p:pic>
      <p:pic>
        <p:nvPicPr>
          <p:cNvPr id="19" name="Imagem 18" descr="Uma imagem contendo texto&#10;&#10;Descrição gerada automaticamente">
            <a:extLst>
              <a:ext uri="{FF2B5EF4-FFF2-40B4-BE49-F238E27FC236}">
                <a16:creationId xmlns:a16="http://schemas.microsoft.com/office/drawing/2014/main" id="{330DAF58-9017-4285-B0F0-5C6259F4DE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39633"/>
            <a:ext cx="3962916" cy="2606624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8D99F652-92CB-44EC-A57B-0099DCA6D7E5}"/>
              </a:ext>
            </a:extLst>
          </p:cNvPr>
          <p:cNvSpPr txBox="1"/>
          <p:nvPr/>
        </p:nvSpPr>
        <p:spPr>
          <a:xfrm>
            <a:off x="10353675" y="5843052"/>
            <a:ext cx="1457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Candara" panose="020E0502030303020204" pitchFamily="34" charset="0"/>
              </a:rPr>
              <a:t>LER PARA APRENDER A BRINCAR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92E2E6C-08A1-4219-B2E0-D33A0A235960}"/>
              </a:ext>
            </a:extLst>
          </p:cNvPr>
          <p:cNvSpPr txBox="1"/>
          <p:nvPr/>
        </p:nvSpPr>
        <p:spPr>
          <a:xfrm>
            <a:off x="260235" y="4562475"/>
            <a:ext cx="12096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Candara" panose="020E0502030303020204" pitchFamily="34" charset="0"/>
              </a:rPr>
              <a:t>LER UM MAPA-PERCURSO PARA CONHECER MELHOR UMA REGIÃO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A962494-6F3A-41A8-B7A1-6E9843FF354C}"/>
              </a:ext>
            </a:extLst>
          </p:cNvPr>
          <p:cNvSpPr txBox="1"/>
          <p:nvPr/>
        </p:nvSpPr>
        <p:spPr>
          <a:xfrm>
            <a:off x="10353675" y="3928103"/>
            <a:ext cx="120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LER PARA NOMEAR</a:t>
            </a:r>
          </a:p>
        </p:txBody>
      </p:sp>
    </p:spTree>
    <p:extLst>
      <p:ext uri="{BB962C8B-B14F-4D97-AF65-F5344CB8AC3E}">
        <p14:creationId xmlns:p14="http://schemas.microsoft.com/office/powerpoint/2010/main" val="352683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82FBDC-A750-4486-9646-DD86823BC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24" y="2009775"/>
            <a:ext cx="4653321" cy="430031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2900" b="1" dirty="0">
                <a:latin typeface="Candara" panose="020E0502030303020204" pitchFamily="34" charset="0"/>
              </a:rPr>
              <a:t>O que você entende por ‘</a:t>
            </a:r>
            <a:r>
              <a:rPr lang="pt-BR" sz="2900" b="1" i="1" dirty="0">
                <a:latin typeface="Candara" panose="020E0502030303020204" pitchFamily="34" charset="0"/>
              </a:rPr>
              <a:t>livros de não-ficção</a:t>
            </a:r>
            <a:r>
              <a:rPr lang="pt-BR" sz="2900" b="1" dirty="0">
                <a:latin typeface="Candara" panose="020E0502030303020204" pitchFamily="34" charset="0"/>
              </a:rPr>
              <a:t>’? Consegue dar alguns exemplos?</a:t>
            </a:r>
          </a:p>
          <a:p>
            <a:pPr marL="0" indent="0">
              <a:buNone/>
            </a:pPr>
            <a:endParaRPr lang="pt-BR" sz="2000" dirty="0"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4835" y="-635"/>
            <a:ext cx="746975" cy="107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 descr="Uma imagem contendo pessoa, ao ar livre, edifício, jovem&#10;&#10;Descrição gerada automaticamente">
            <a:extLst>
              <a:ext uri="{FF2B5EF4-FFF2-40B4-BE49-F238E27FC236}">
                <a16:creationId xmlns:a16="http://schemas.microsoft.com/office/drawing/2014/main" id="{C7FE38B5-29A4-416B-8F9F-FCDC191B4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06" y="1420214"/>
            <a:ext cx="5288847" cy="426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9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8323950-2F42-4F27-ADBD-80AB90CDE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4591" y="-635"/>
            <a:ext cx="767408" cy="110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AB63D39-E25A-40C9-8343-27D7FDE95A8C}"/>
              </a:ext>
            </a:extLst>
          </p:cNvPr>
          <p:cNvSpPr/>
          <p:nvPr/>
        </p:nvSpPr>
        <p:spPr>
          <a:xfrm>
            <a:off x="5743381" y="982975"/>
            <a:ext cx="529750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Candara" panose="020E0502030303020204" pitchFamily="34" charset="0"/>
              </a:rPr>
              <a:t>“A leitura pode, segundo </a:t>
            </a:r>
            <a:r>
              <a:rPr lang="pt-BR" sz="2000" dirty="0" err="1">
                <a:latin typeface="Candara" panose="020E0502030303020204" pitchFamily="34" charset="0"/>
              </a:rPr>
              <a:t>Rosenblatt</a:t>
            </a:r>
            <a:r>
              <a:rPr lang="pt-BR" sz="2000" dirty="0">
                <a:latin typeface="Candara" panose="020E0502030303020204" pitchFamily="34" charset="0"/>
              </a:rPr>
              <a:t>, ser mais </a:t>
            </a:r>
            <a:r>
              <a:rPr lang="pt-BR" sz="2000" b="1" dirty="0">
                <a:latin typeface="Candara" panose="020E0502030303020204" pitchFamily="34" charset="0"/>
              </a:rPr>
              <a:t>estética</a:t>
            </a:r>
            <a:r>
              <a:rPr lang="pt-BR" sz="2000" dirty="0">
                <a:latin typeface="Candara" panose="020E0502030303020204" pitchFamily="34" charset="0"/>
              </a:rPr>
              <a:t> ou mais </a:t>
            </a:r>
            <a:r>
              <a:rPr lang="pt-BR" sz="2000" b="1" dirty="0">
                <a:latin typeface="Candara" panose="020E0502030303020204" pitchFamily="34" charset="0"/>
              </a:rPr>
              <a:t>eferente. </a:t>
            </a:r>
            <a:r>
              <a:rPr lang="pt-BR" sz="2000" dirty="0">
                <a:latin typeface="Candara" panose="020E0502030303020204" pitchFamily="34" charset="0"/>
              </a:rPr>
              <a:t>Abordando sinteticamente aqui, a postura estética na leitura estaria mais relacionada aos aspectos afetivos e a postura eferente, centrada principalmente em selecionar e abstrair analiticamente as informações. Pensando na formação de leitores, essas colocações nos remetem à necessidade de proporcionar às crianças, desde muito cedo, condições para que possam desenvolver a capacidade de adotar </a:t>
            </a:r>
            <a:r>
              <a:rPr lang="pt-BR" sz="2000" b="1" dirty="0">
                <a:latin typeface="Candara" panose="020E0502030303020204" pitchFamily="34" charset="0"/>
              </a:rPr>
              <a:t>ambas as posturas </a:t>
            </a:r>
            <a:r>
              <a:rPr lang="pt-BR" sz="2000" dirty="0">
                <a:latin typeface="Candara" panose="020E0502030303020204" pitchFamily="34" charset="0"/>
              </a:rPr>
              <a:t>para serem leitores autônomos e críticos ao lidarem com a diversidade de leituras que enfrentarão vida afora.”</a:t>
            </a:r>
          </a:p>
          <a:p>
            <a:r>
              <a:rPr lang="pt-BR" sz="1400" dirty="0">
                <a:latin typeface="Candara" panose="020E0502030303020204" pitchFamily="34" charset="0"/>
              </a:rPr>
              <a:t>[Sandra </a:t>
            </a:r>
            <a:r>
              <a:rPr lang="pt-BR" sz="1400" dirty="0" err="1">
                <a:latin typeface="Candara" panose="020E0502030303020204" pitchFamily="34" charset="0"/>
              </a:rPr>
              <a:t>Medrano</a:t>
            </a:r>
            <a:r>
              <a:rPr lang="pt-BR" sz="1400" dirty="0">
                <a:latin typeface="Candara" panose="020E0502030303020204" pitchFamily="34" charset="0"/>
              </a:rPr>
              <a:t>, “Livro ilustrado não-ficcional”, Revista Emília, set. de 2013]</a:t>
            </a:r>
          </a:p>
          <a:p>
            <a:endParaRPr lang="pt-BR" dirty="0"/>
          </a:p>
        </p:txBody>
      </p:sp>
      <p:pic>
        <p:nvPicPr>
          <p:cNvPr id="19" name="Imagem 18" descr="Uma imagem contendo no interior, empilhados, mesa, quarto&#10;&#10;Descrição gerada automaticamente">
            <a:extLst>
              <a:ext uri="{FF2B5EF4-FFF2-40B4-BE49-F238E27FC236}">
                <a16:creationId xmlns:a16="http://schemas.microsoft.com/office/drawing/2014/main" id="{2E26F8D7-5948-4273-A967-E61762FF0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34" y="1882172"/>
            <a:ext cx="4348329" cy="309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96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1940D83-211F-415D-9C34-0C451EC84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74" y="2469042"/>
            <a:ext cx="2508564" cy="3620608"/>
          </a:xfrm>
          <a:prstGeom prst="rect">
            <a:avLst/>
          </a:prstGeom>
        </p:spPr>
      </p:pic>
      <p:pic>
        <p:nvPicPr>
          <p:cNvPr id="7" name="Imagem 6" descr="Uma imagem contendo texto, lousa&#10;&#10;Descrição gerada automaticamente">
            <a:extLst>
              <a:ext uri="{FF2B5EF4-FFF2-40B4-BE49-F238E27FC236}">
                <a16:creationId xmlns:a16="http://schemas.microsoft.com/office/drawing/2014/main" id="{09DC83ED-B923-441D-8AA4-1B48DAB49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63" y="742974"/>
            <a:ext cx="1755798" cy="301351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F40A844-E07D-4A3E-AAAD-0D06ED57B3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38" y="766763"/>
            <a:ext cx="2463800" cy="1684338"/>
          </a:xfrm>
          <a:prstGeom prst="rect">
            <a:avLst/>
          </a:prstGeom>
        </p:spPr>
      </p:pic>
      <p:pic>
        <p:nvPicPr>
          <p:cNvPr id="11" name="Imagem 10" descr="Uma imagem contendo texto&#10;&#10;Descrição gerada automaticamente">
            <a:extLst>
              <a:ext uri="{FF2B5EF4-FFF2-40B4-BE49-F238E27FC236}">
                <a16:creationId xmlns:a16="http://schemas.microsoft.com/office/drawing/2014/main" id="{D87636B5-66EE-4AF4-A041-35F6D2F8D1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851" y="3065940"/>
            <a:ext cx="2189186" cy="304323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15C9F4E-FF9D-459F-95EC-0DBE279628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27" y="720216"/>
            <a:ext cx="1755798" cy="2345724"/>
          </a:xfrm>
          <a:prstGeom prst="rect">
            <a:avLst/>
          </a:prstGeom>
        </p:spPr>
      </p:pic>
      <p:pic>
        <p:nvPicPr>
          <p:cNvPr id="15" name="Imagem 14" descr="Uma imagem contendo quebra-cabeça, quarto&#10;&#10;Descrição gerada automaticamente">
            <a:extLst>
              <a:ext uri="{FF2B5EF4-FFF2-40B4-BE49-F238E27FC236}">
                <a16:creationId xmlns:a16="http://schemas.microsoft.com/office/drawing/2014/main" id="{97EB3003-60ED-46EB-B8C6-1E81894BE2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2627313"/>
            <a:ext cx="2433638" cy="346392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E97F302-B2DB-4192-9EAA-378BBD0663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338" y="766763"/>
            <a:ext cx="2076450" cy="2683184"/>
          </a:xfrm>
          <a:prstGeom prst="rect">
            <a:avLst/>
          </a:prstGeom>
        </p:spPr>
      </p:pic>
      <p:pic>
        <p:nvPicPr>
          <p:cNvPr id="3" name="Imagem 2" descr="Uma imagem contendo grama, brinquedo, foto, pequeno&#10;&#10;Descrição gerada automaticamente">
            <a:extLst>
              <a:ext uri="{FF2B5EF4-FFF2-40B4-BE49-F238E27FC236}">
                <a16:creationId xmlns:a16="http://schemas.microsoft.com/office/drawing/2014/main" id="{C2A78871-B668-4B7D-99E6-E4B34983CB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363" y="3638551"/>
            <a:ext cx="1673225" cy="2370138"/>
          </a:xfrm>
          <a:prstGeom prst="rect">
            <a:avLst/>
          </a:prstGeom>
        </p:spPr>
      </p:pic>
      <p:pic>
        <p:nvPicPr>
          <p:cNvPr id="6" name="Imagem 5" descr="Uma imagem contendo pessoas, segurando&#10;&#10;Descrição gerada automaticamente">
            <a:extLst>
              <a:ext uri="{FF2B5EF4-FFF2-40B4-BE49-F238E27FC236}">
                <a16:creationId xmlns:a16="http://schemas.microsoft.com/office/drawing/2014/main" id="{93CC7289-EBDB-41EB-A76F-B6AABDB2B9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766763"/>
            <a:ext cx="2433638" cy="177641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514F47C-5CAD-4E58-885C-9B737285B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557" y="3624655"/>
            <a:ext cx="2034230" cy="229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78441AE-4BCF-4F15-BBCD-64371EC41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507786" y="0"/>
            <a:ext cx="684213" cy="98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269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FED3AD4-60AE-4D0B-BB43-3512D7CF4FC7}"/>
              </a:ext>
            </a:extLst>
          </p:cNvPr>
          <p:cNvSpPr txBox="1"/>
          <p:nvPr/>
        </p:nvSpPr>
        <p:spPr>
          <a:xfrm>
            <a:off x="714375" y="285750"/>
            <a:ext cx="9820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>
                <a:latin typeface="Candara" panose="020E0502030303020204" pitchFamily="34" charset="0"/>
              </a:rPr>
              <a:t>ASSIM EU VEJO </a:t>
            </a:r>
            <a:r>
              <a:rPr lang="pt-BR" sz="2200" dirty="0">
                <a:latin typeface="Candara" panose="020E0502030303020204" pitchFamily="34" charset="0"/>
              </a:rPr>
              <a:t>[Romana </a:t>
            </a:r>
            <a:r>
              <a:rPr lang="pt-BR" sz="2200" dirty="0" err="1">
                <a:latin typeface="Candara" panose="020E0502030303020204" pitchFamily="34" charset="0"/>
              </a:rPr>
              <a:t>Romanyshyn</a:t>
            </a:r>
            <a:r>
              <a:rPr lang="pt-BR" sz="2200" dirty="0">
                <a:latin typeface="Candara" panose="020E0502030303020204" pitchFamily="34" charset="0"/>
              </a:rPr>
              <a:t> e </a:t>
            </a:r>
            <a:r>
              <a:rPr lang="pt-BR" sz="2200" dirty="0" err="1">
                <a:latin typeface="Candara" panose="020E0502030303020204" pitchFamily="34" charset="0"/>
              </a:rPr>
              <a:t>Andry</a:t>
            </a:r>
            <a:r>
              <a:rPr lang="pt-BR" sz="2200" dirty="0">
                <a:latin typeface="Candara" panose="020E0502030303020204" pitchFamily="34" charset="0"/>
              </a:rPr>
              <a:t> </a:t>
            </a:r>
            <a:r>
              <a:rPr lang="pt-BR" sz="2200" dirty="0" err="1">
                <a:latin typeface="Candara" panose="020E0502030303020204" pitchFamily="34" charset="0"/>
              </a:rPr>
              <a:t>Lesiv</a:t>
            </a:r>
            <a:r>
              <a:rPr lang="pt-BR" sz="2200" dirty="0">
                <a:latin typeface="Candara" panose="020E0502030303020204" pitchFamily="34" charset="0"/>
              </a:rPr>
              <a:t>, Editora do Brasil]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23F1B09-B23B-4EED-B5B8-289246486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117385"/>
            <a:ext cx="4595854" cy="516219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5AF2288-0D04-41D7-AD94-1F91BD016625}"/>
              </a:ext>
            </a:extLst>
          </p:cNvPr>
          <p:cNvSpPr txBox="1"/>
          <p:nvPr/>
        </p:nvSpPr>
        <p:spPr>
          <a:xfrm>
            <a:off x="5867400" y="1266824"/>
            <a:ext cx="55435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algn="just"/>
            <a:r>
              <a:rPr lang="pt-BR" sz="2400" dirty="0">
                <a:latin typeface="Candara" panose="020E0502030303020204" pitchFamily="34" charset="0"/>
              </a:rPr>
              <a:t>Um relato informativo escrito em primeira pessoa se apresenta desde as primeiras páginas, acompanhado por uma sequência de imagens curiosíssimas e nada estereotipadas.</a:t>
            </a:r>
          </a:p>
          <a:p>
            <a:pPr algn="just"/>
            <a:endParaRPr lang="pt-BR" sz="2400" dirty="0">
              <a:latin typeface="Candara" panose="020E0502030303020204" pitchFamily="34" charset="0"/>
            </a:endParaRPr>
          </a:p>
          <a:p>
            <a:pPr algn="just"/>
            <a:r>
              <a:rPr lang="pt-BR" sz="2400" dirty="0">
                <a:latin typeface="Candara" panose="020E0502030303020204" pitchFamily="34" charset="0"/>
              </a:rPr>
              <a:t>Os movimentos variados do texto e das imagens convidam o olhar do leitor à uma dança.</a:t>
            </a:r>
          </a:p>
          <a:p>
            <a:pPr algn="just"/>
            <a:endParaRPr lang="pt-BR" sz="2400" dirty="0">
              <a:latin typeface="Candara" panose="020E0502030303020204" pitchFamily="34" charset="0"/>
            </a:endParaRPr>
          </a:p>
          <a:p>
            <a:pPr algn="just"/>
            <a:r>
              <a:rPr lang="pt-BR" sz="2400" dirty="0">
                <a:latin typeface="Candara" panose="020E0502030303020204" pitchFamily="34" charset="0"/>
              </a:rPr>
              <a:t>Um pequeno compêndio de informações científicas, permeado por questões filosóficas.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60837B7-84A8-46B8-9AD3-8831E732F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10950" y="47083"/>
            <a:ext cx="767408" cy="110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1529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3E8CFBCB-72DC-4BD3-8390-C7A4F89F79F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207852" cy="5233435"/>
          </a:xfrm>
        </p:grpSpPr>
        <p:pic>
          <p:nvPicPr>
            <p:cNvPr id="2" name="Imagem 1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CDF00A5A-ADA5-4517-A37E-F6B74E220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553086" cy="5233435"/>
            </a:xfrm>
            <a:prstGeom prst="rect">
              <a:avLst/>
            </a:prstGeom>
          </p:spPr>
        </p:pic>
        <p:pic>
          <p:nvPicPr>
            <p:cNvPr id="3" name="Imagem 2" descr="Uma imagem contendo comida&#10;&#10;Descrição gerada automaticamente">
              <a:extLst>
                <a:ext uri="{FF2B5EF4-FFF2-40B4-BE49-F238E27FC236}">
                  <a16:creationId xmlns:a16="http://schemas.microsoft.com/office/drawing/2014/main" id="{7B43A5BB-03DB-4725-9B68-219D195BD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3929" y="0"/>
              <a:ext cx="4683923" cy="52334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6370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texto&#10;&#10;Descrição gerada automaticamente">
            <a:extLst>
              <a:ext uri="{FF2B5EF4-FFF2-40B4-BE49-F238E27FC236}">
                <a16:creationId xmlns:a16="http://schemas.microsoft.com/office/drawing/2014/main" id="{CDF00A5A-ADA5-4517-A37E-F6B74E2205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53086" cy="5233435"/>
          </a:xfrm>
          <a:prstGeom prst="rect">
            <a:avLst/>
          </a:prstGeom>
        </p:spPr>
      </p:pic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7B43A5BB-03DB-4725-9B68-219D195BDE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29" y="0"/>
            <a:ext cx="4683923" cy="523343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34E427F-9F2B-4131-B2E9-9BEF8B2E2ECE}"/>
              </a:ext>
            </a:extLst>
          </p:cNvPr>
          <p:cNvSpPr txBox="1"/>
          <p:nvPr/>
        </p:nvSpPr>
        <p:spPr>
          <a:xfrm>
            <a:off x="342900" y="5572125"/>
            <a:ext cx="9519970" cy="66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andara" panose="020E0502030303020204" pitchFamily="34" charset="0"/>
              </a:rPr>
              <a:t>A estética do livro nos convida às mais variadas formas de leitura. </a:t>
            </a:r>
          </a:p>
          <a:p>
            <a:r>
              <a:rPr lang="pt-BR" dirty="0"/>
              <a:t>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67D3A00-11D0-41EF-9D09-F5232A8D2C10}"/>
              </a:ext>
            </a:extLst>
          </p:cNvPr>
          <p:cNvSpPr txBox="1"/>
          <p:nvPr/>
        </p:nvSpPr>
        <p:spPr>
          <a:xfrm>
            <a:off x="9334500" y="1647825"/>
            <a:ext cx="26322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andara" panose="020E0502030303020204" pitchFamily="34" charset="0"/>
              </a:rPr>
              <a:t>Pequenos textos complementam as informações do relato principal, assim como as imagens. Às vezes brincando, outras com mais rigor científico. 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6F7CB69-F87D-442D-BA41-E9C3770BD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4592" y="0"/>
            <a:ext cx="767408" cy="110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0979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EE62A6C3-1E83-43A7-86F6-46AF778CF453}"/>
              </a:ext>
            </a:extLst>
          </p:cNvPr>
          <p:cNvGrpSpPr/>
          <p:nvPr/>
        </p:nvGrpSpPr>
        <p:grpSpPr>
          <a:xfrm>
            <a:off x="0" y="0"/>
            <a:ext cx="12192000" cy="6862674"/>
            <a:chOff x="0" y="874213"/>
            <a:chExt cx="9090339" cy="5272057"/>
          </a:xfrm>
        </p:grpSpPr>
        <p:pic>
          <p:nvPicPr>
            <p:cNvPr id="2" name="Imagem 1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85A309C6-E22B-4905-BBEF-D41313F39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629" y="874213"/>
              <a:ext cx="4517710" cy="5268466"/>
            </a:xfrm>
            <a:prstGeom prst="rect">
              <a:avLst/>
            </a:prstGeom>
          </p:spPr>
        </p:pic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1F340A90-A4B7-437E-8C7A-E4C32E3FA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05433"/>
              <a:ext cx="4572629" cy="5240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4112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texto&#10;&#10;Descrição gerada automaticamente">
            <a:extLst>
              <a:ext uri="{FF2B5EF4-FFF2-40B4-BE49-F238E27FC236}">
                <a16:creationId xmlns:a16="http://schemas.microsoft.com/office/drawing/2014/main" id="{85A309C6-E22B-4905-BBEF-D41313F39E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29" y="874213"/>
            <a:ext cx="4517710" cy="526846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F340A90-A4B7-437E-8C7A-E4C32E3FA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213"/>
            <a:ext cx="4572629" cy="5240837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EB326489-9028-4523-928E-97491FC9D4D7}"/>
              </a:ext>
            </a:extLst>
          </p:cNvPr>
          <p:cNvSpPr/>
          <p:nvPr/>
        </p:nvSpPr>
        <p:spPr>
          <a:xfrm>
            <a:off x="200024" y="158892"/>
            <a:ext cx="10848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Candara" panose="020E0502030303020204" pitchFamily="34" charset="0"/>
              </a:rPr>
              <a:t>PENSANDO NA SESSÃO DE LEITURA MYRA, QUE PROVOCAÇÕES VOCÊ FARIA AO LER ESTA DUPLA DE PÁGINAS COM A CRIANÇA?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8EE7977-25B5-47E8-9FE7-8030B020EE9D}"/>
              </a:ext>
            </a:extLst>
          </p:cNvPr>
          <p:cNvSpPr txBox="1"/>
          <p:nvPr/>
        </p:nvSpPr>
        <p:spPr>
          <a:xfrm>
            <a:off x="9145258" y="2266950"/>
            <a:ext cx="3046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andara" panose="020E0502030303020204" pitchFamily="34" charset="0"/>
              </a:rPr>
              <a:t>- Várias linguagens </a:t>
            </a:r>
          </a:p>
          <a:p>
            <a:r>
              <a:rPr lang="pt-BR" b="1" dirty="0">
                <a:latin typeface="Candara" panose="020E0502030303020204" pitchFamily="34" charset="0"/>
              </a:rPr>
              <a:t>- Idas e voltas</a:t>
            </a:r>
          </a:p>
          <a:p>
            <a:r>
              <a:rPr lang="pt-BR" b="1" dirty="0">
                <a:latin typeface="Candara" panose="020E0502030303020204" pitchFamily="34" charset="0"/>
              </a:rPr>
              <a:t>- Leveza das brincadeiras nas imagens </a:t>
            </a:r>
          </a:p>
          <a:p>
            <a:r>
              <a:rPr lang="pt-BR" b="1" dirty="0">
                <a:latin typeface="Candara" panose="020E0502030303020204" pitchFamily="34" charset="0"/>
              </a:rPr>
              <a:t>- O rigor das informações científicas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6048399-8F36-43B1-943D-963622AF9233}"/>
              </a:ext>
            </a:extLst>
          </p:cNvPr>
          <p:cNvSpPr txBox="1"/>
          <p:nvPr/>
        </p:nvSpPr>
        <p:spPr>
          <a:xfrm>
            <a:off x="2135415" y="5934670"/>
            <a:ext cx="6837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b="1" dirty="0">
                <a:latin typeface="Candara" panose="020E0502030303020204" pitchFamily="34" charset="0"/>
              </a:rPr>
              <a:t>Informações sobre as variáveis científicas e filosóficas da visão</a:t>
            </a:r>
          </a:p>
          <a:p>
            <a:endParaRPr lang="pt-BR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9C0619C-5A29-4F0F-B2B4-31BEF5266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4592" y="0"/>
            <a:ext cx="767408" cy="110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87643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411</Words>
  <Application>Microsoft Office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Candara</vt:lpstr>
      <vt:lpstr>Century Gothic</vt:lpstr>
      <vt:lpstr>Wingdings</vt:lpstr>
      <vt:lpstr>Tema do Office</vt:lpstr>
      <vt:lpstr>   MYRA INDICA:  livros de não-ficção  Encontros Virtuais Exclusivo para Voluntários 19 e 21/05/2020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escolher o que ler  na sessão Myra?  LIVE - 23/04/2020</dc:title>
  <dc:creator>Cristiane Tavares</dc:creator>
  <cp:lastModifiedBy>Marina Rodrigues</cp:lastModifiedBy>
  <cp:revision>21</cp:revision>
  <dcterms:created xsi:type="dcterms:W3CDTF">2020-04-22T21:20:31Z</dcterms:created>
  <dcterms:modified xsi:type="dcterms:W3CDTF">2020-05-20T15:04:09Z</dcterms:modified>
</cp:coreProperties>
</file>